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62" r:id="rId4"/>
    <p:sldId id="265" r:id="rId5"/>
    <p:sldId id="266" r:id="rId6"/>
    <p:sldId id="263" r:id="rId7"/>
    <p:sldId id="264" r:id="rId8"/>
    <p:sldId id="261" r:id="rId9"/>
  </p:sldIdLst>
  <p:sldSz cx="12192000" cy="6858000"/>
  <p:notesSz cx="6797675" cy="9928225"/>
  <p:defaultTextStyle>
    <a:defPPr>
      <a:defRPr lang="ru-RU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C4A"/>
    <a:srgbClr val="800000"/>
    <a:srgbClr val="960000"/>
    <a:srgbClr val="FF0000"/>
    <a:srgbClr val="B80000"/>
    <a:srgbClr val="FFFFFF"/>
    <a:srgbClr val="595959"/>
    <a:srgbClr val="7F7F7F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8" autoAdjust="0"/>
    <p:restoredTop sz="79012" autoAdjust="0"/>
  </p:normalViewPr>
  <p:slideViewPr>
    <p:cSldViewPr snapToGrid="0">
      <p:cViewPr varScale="1">
        <p:scale>
          <a:sx n="129" d="100"/>
          <a:sy n="129" d="100"/>
        </p:scale>
        <p:origin x="61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7F4F2-62E7-4C51-A3E0-36C50DF35BF9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AAB82-9AE0-4150-ABBB-F1806EC1E0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735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0CA14-20D0-4329-9343-CC85E0556466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13BFA-87B9-492D-9B59-1E327B7F8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90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be5.biz/terms/g1.html" TargetMode="External"/><Relationship Id="rId13" Type="http://schemas.openxmlformats.org/officeDocument/2006/relationships/hyperlink" Target="https://be5.biz/terms/u17.html" TargetMode="External"/><Relationship Id="rId3" Type="http://schemas.openxmlformats.org/officeDocument/2006/relationships/hyperlink" Target="https://be5.biz/terms/o1.html" TargetMode="External"/><Relationship Id="rId7" Type="http://schemas.openxmlformats.org/officeDocument/2006/relationships/hyperlink" Target="https://be5.biz/terms/p73.html" TargetMode="External"/><Relationship Id="rId12" Type="http://schemas.openxmlformats.org/officeDocument/2006/relationships/hyperlink" Target="https://be5.biz/terms/r13.html" TargetMode="External"/><Relationship Id="rId17" Type="http://schemas.openxmlformats.org/officeDocument/2006/relationships/hyperlink" Target="https://be5.biz/terms/i20.html" TargetMode="External"/><Relationship Id="rId2" Type="http://schemas.openxmlformats.org/officeDocument/2006/relationships/slide" Target="../slides/slide4.xml"/><Relationship Id="rId16" Type="http://schemas.openxmlformats.org/officeDocument/2006/relationships/hyperlink" Target="https://be5.biz/terms/r11.html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e5.biz/terms/e11.html" TargetMode="External"/><Relationship Id="rId11" Type="http://schemas.openxmlformats.org/officeDocument/2006/relationships/hyperlink" Target="https://be5.biz/terms/n2.html" TargetMode="External"/><Relationship Id="rId5" Type="http://schemas.openxmlformats.org/officeDocument/2006/relationships/hyperlink" Target="https://be5.biz/terms/i24.html" TargetMode="External"/><Relationship Id="rId15" Type="http://schemas.openxmlformats.org/officeDocument/2006/relationships/hyperlink" Target="https://be5.biz/terms/k29.html" TargetMode="External"/><Relationship Id="rId10" Type="http://schemas.openxmlformats.org/officeDocument/2006/relationships/hyperlink" Target="https://be5.biz/terms/t7.html" TargetMode="External"/><Relationship Id="rId4" Type="http://schemas.openxmlformats.org/officeDocument/2006/relationships/hyperlink" Target="https://be5.biz/terms/c47.html" TargetMode="External"/><Relationship Id="rId9" Type="http://schemas.openxmlformats.org/officeDocument/2006/relationships/hyperlink" Target="https://be5.biz/terms/o31.html" TargetMode="External"/><Relationship Id="rId14" Type="http://schemas.openxmlformats.org/officeDocument/2006/relationships/hyperlink" Target="https://be5.biz/terms/d31.html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e5.biz/terms/k29.html" TargetMode="External"/><Relationship Id="rId3" Type="http://schemas.openxmlformats.org/officeDocument/2006/relationships/hyperlink" Target="https://be5.biz/terms/c47.html" TargetMode="External"/><Relationship Id="rId7" Type="http://schemas.openxmlformats.org/officeDocument/2006/relationships/hyperlink" Target="https://be5.biz/terms/d31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e5.biz/terms/n2.html" TargetMode="External"/><Relationship Id="rId5" Type="http://schemas.openxmlformats.org/officeDocument/2006/relationships/hyperlink" Target="https://be5.biz/terms/u17.html" TargetMode="External"/><Relationship Id="rId10" Type="http://schemas.openxmlformats.org/officeDocument/2006/relationships/hyperlink" Target="https://be5.biz/terms/i20.html" TargetMode="External"/><Relationship Id="rId4" Type="http://schemas.openxmlformats.org/officeDocument/2006/relationships/hyperlink" Target="https://be5.biz/terms/r13.html" TargetMode="External"/><Relationship Id="rId9" Type="http://schemas.openxmlformats.org/officeDocument/2006/relationships/hyperlink" Target="https://be5.biz/terms/r11.html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e5.biz/terms/p1.html" TargetMode="External"/><Relationship Id="rId3" Type="http://schemas.openxmlformats.org/officeDocument/2006/relationships/hyperlink" Target="https://be5-biz.turbopages.org/be5.biz/s/terms/z4.html?parent-reqid=1699470429755296-1756378636335210271600215-production-app-host-sas-turbo-4" TargetMode="External"/><Relationship Id="rId7" Type="http://schemas.openxmlformats.org/officeDocument/2006/relationships/hyperlink" Target="https://be5-biz.turbopages.org/be5.biz/s/terms/e11.html?parent-reqid=1699470429755296-1756378636335210271600215-production-app-host-sas-turbo-4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e5-biz.turbopages.org/be5.biz/s/terms/f4.html?parent-reqid=1699470429755296-1756378636335210271600215-production-app-host-sas-turbo-4" TargetMode="External"/><Relationship Id="rId5" Type="http://schemas.openxmlformats.org/officeDocument/2006/relationships/hyperlink" Target="https://be5-biz.turbopages.org/be5.biz/s/terms/p11.html?parent-reqid=1699470429755296-1756378636335210271600215-production-app-host-sas-turbo-4" TargetMode="External"/><Relationship Id="rId10" Type="http://schemas.openxmlformats.org/officeDocument/2006/relationships/hyperlink" Target="https://be5-biz.turbopages.org/be5.biz/s/terms/p68.html?parent-reqid=1699470429755296-1756378636335210271600215-production-app-host-sas-turbo-4" TargetMode="External"/><Relationship Id="rId4" Type="http://schemas.openxmlformats.org/officeDocument/2006/relationships/hyperlink" Target="https://be5.biz/terms/g1.html" TargetMode="External"/><Relationship Id="rId9" Type="http://schemas.openxmlformats.org/officeDocument/2006/relationships/hyperlink" Target="https://be5-biz.turbopages.org/be5.biz/s/terms/p69.html?parent-reqid=1699470429755296-1756378636335210271600215-production-app-host-sas-turbo-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Современное государственное регулирование цен основывается на поиске и уравновешивании различных интересов. С одной стороны, государственные институты стремятся сдержать инфляцию, оказывающую отрицательное воздействие как на внутренние, так и внешние экономические процессы. С другой стороны, государство различными средствами обеспечивает защиту игроков рынка различного уровня и развитости. В результате регулирование представляет собой попытку государства с помощью законодательных, административных и бюджетно-финансовых мероприятий воздействовать на цены таким образом, чтобы способствовать устойчивому развитию экономики в целом и через цены сглаживать возникающие колебания в воспроизводственном процессе.</a:t>
            </a:r>
          </a:p>
          <a:p>
            <a:pPr algn="just"/>
            <a:endParaRPr lang="ru-RU" b="1" i="0" dirty="0">
              <a:solidFill>
                <a:srgbClr val="E8E6E3"/>
              </a:solidFill>
              <a:effectLst/>
              <a:latin typeface="verdana" panose="020B0604030504040204" pitchFamily="34" charset="0"/>
            </a:endParaRPr>
          </a:p>
          <a:p>
            <a:pPr algn="just"/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Прямое государственное регулирование цен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представляет собой административное вмешательство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3"/>
              </a:rPr>
              <a:t>государственных органов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в установление цен и определенных правил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4"/>
              </a:rPr>
              <a:t>ценообразования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. Оно может осуществляться следующими методами: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замораживание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, т. е. установление постоянства цен. Замораживание может быть либо всеобщим, что имеет место при высоких темпах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5"/>
              </a:rPr>
              <a:t>инфляции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, когда другими методами не удается погасить рост цен, либо распространяться на отдельные товары. В последнем случае замораживание обычно распространяется на товары повседневного спроса;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установление фиксированных цен и тарифов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. В отличие от замораживания цен, решение о фиксации тех или иных цен может приниматься и в обычном состоянии рыночной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6"/>
              </a:rPr>
              <a:t>экономики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для предотвращения возникновения инфляционных процессов;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установление возможного предела роста цены за определенный период времени 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(минимального или максимального). Бесконтрольный и быстрый рост цен на дефицитные товары в условиях, когда увеличение масштаба их выпуска не может быть быстро достигнуто, порождает у продавцов желание увеличить объем получаемой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7"/>
              </a:rPr>
              <a:t>прибыли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без увеличения объемов реализации. В конечном счете, это ведет к сокращению объемов производства. Это, в свою очередь, приводит к увеличению дефицита и ведет к дальнейшему росту цен. Прямое государственное регулирование пределов роста цен на данный период времени предотвращает такого рода процессы;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установление предельного норматива рентабельности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. Устанавливая предельный норматив рентабельности,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8"/>
              </a:rPr>
              <a:t>государство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ограничивает прибыль от реализации единицы продукции. Данный вид прямого государственного регулирования применяется при назначении цен на продукцию предприятий-монополистов. Его также используют местные административные органы при прямом регулировании цен на различные виды сервиса;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установление предельных размеров снабженческо-сбытовых и торговых надбавок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.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9"/>
              </a:rPr>
              <a:t>Органам исполнительной власти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на местах разрешено устанавливать предельные уровни снабженческо-сбытовых и торговых надбавок и наценок на соответствующей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10"/>
              </a:rPr>
              <a:t>территории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, определять порядок их установления; декларирование цен предусматривает предоставление в государственные органы сведений (деклараций) о предполагаемом уровне цен;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установление паритетных иен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, т. е. установление взаимосвязанных цен, когда изменение цен на одни товары ведет к соответствующему изменению цен на другие товары;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установление рекомендательных цен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. По важнейшим видам продукции иногда устанавливаются рекомендательные уровни цен. Фактическая цена товара может и превышать рекомендательный уровень. Однако прибыль от реализации товара по цене, превышающей рекомендательную, как правило, облагают прогрессивным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11"/>
              </a:rPr>
              <a:t>налогом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/>
            <a:br>
              <a:rPr lang="ru-RU" dirty="0"/>
            </a:br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Косвенное государственное регулирование цен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- вмешательство в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4"/>
              </a:rPr>
              <a:t>ценообразование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, которое обеспечивается применением совокупности способов и средств, которые способствуют товарному расширению на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12"/>
              </a:rPr>
              <a:t>рынке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, увеличению рыночного спроса,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13"/>
              </a:rPr>
              <a:t>управлению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доходами населения, регулированию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11"/>
              </a:rPr>
              <a:t>налогов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/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Косвенное государственное регулирование цен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- это регулирование не самих цен, а факторов, влияющих на них. Оно осуществляется с помощью учетной ставки процента, налогов, дотаций,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14"/>
              </a:rPr>
              <a:t>доходов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, валютного курса, экспортно-импортных пошлин и квот.</a:t>
            </a:r>
          </a:p>
          <a:p>
            <a:pPr algn="just"/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К </a:t>
            </a:r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методам косвенного государственного регулирования цен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относят: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проведение государственных закупок;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установление налогов и налоговых ставок;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регулирование денежного обращения и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15"/>
              </a:rPr>
              <a:t>кредита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регулирование государственных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16"/>
              </a:rPr>
              <a:t>расходов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политику государственных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17"/>
              </a:rPr>
              <a:t>инвестиций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установление норм амортизации;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регулирование валютного курса.</a:t>
            </a:r>
          </a:p>
          <a:p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13BFA-87B9-492D-9B59-1E327B7F884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9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Косвенное государственное регулирование цен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- вмешательство в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3"/>
              </a:rPr>
              <a:t>ценообразование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, которое обеспечивается применением совокупности способов и средств, которые способствуют товарному расширению на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4"/>
              </a:rPr>
              <a:t>рынке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, увеличению рыночного спроса,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5"/>
              </a:rPr>
              <a:t>управлению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доходами населения, регулированию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6"/>
              </a:rPr>
              <a:t>налогов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/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Косвенное государственное регулирование цен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- это регулирование не самих цен, а факторов, влияющих на них. Оно осуществляется с помощью учетной ставки процента, налогов, дотаций,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7"/>
              </a:rPr>
              <a:t>доходов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, валютного курса, экспортно-импортных пошлин и квот.</a:t>
            </a:r>
          </a:p>
          <a:p>
            <a:pPr algn="just"/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К </a:t>
            </a:r>
            <a:r>
              <a:rPr lang="ru-RU" b="1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методам косвенного государственного регулирования цен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 относят: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проведение государственных закупок;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установление налогов и налоговых ставок;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регулирование денежного обращения и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8"/>
              </a:rPr>
              <a:t>кредита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регулирование государственных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9"/>
              </a:rPr>
              <a:t>расходов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политику государственных </a:t>
            </a:r>
            <a:r>
              <a:rPr lang="ru-RU" b="0" i="0" dirty="0">
                <a:solidFill>
                  <a:srgbClr val="3391FF"/>
                </a:solidFill>
                <a:effectLst/>
                <a:latin typeface="verdana" panose="020B0604030504040204" pitchFamily="34" charset="0"/>
                <a:hlinkClick r:id="rId10"/>
              </a:rPr>
              <a:t>инвестиций</a:t>
            </a: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установление норм амортизации;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E8E6E3"/>
                </a:solidFill>
                <a:effectLst/>
                <a:latin typeface="verdana" panose="020B0604030504040204" pitchFamily="34" charset="0"/>
              </a:rPr>
              <a:t>регулирование валютного курса.</a:t>
            </a:r>
          </a:p>
          <a:p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13BFA-87B9-492D-9B59-1E327B7F884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60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E8E6E3"/>
                </a:solidFill>
                <a:effectLst/>
                <a:latin typeface="Helvetica Neue"/>
              </a:rPr>
              <a:t>В Австрии</a:t>
            </a:r>
            <a:r>
              <a:rPr lang="ru-RU" b="0" i="0" dirty="0">
                <a:solidFill>
                  <a:srgbClr val="E8E6E3"/>
                </a:solidFill>
                <a:effectLst/>
                <a:latin typeface="Helvetica Neue"/>
              </a:rPr>
              <a:t> государственное регулирование цен осуществляется на основе </a:t>
            </a:r>
            <a:r>
              <a:rPr lang="ru-RU" b="0" i="0" u="none" strike="noStrike" dirty="0">
                <a:solidFill>
                  <a:srgbClr val="E8E6E3"/>
                </a:solidFill>
                <a:effectLst/>
                <a:latin typeface="Helvetica Neue"/>
                <a:hlinkClick r:id="rId3"/>
              </a:rPr>
              <a:t>закона</a:t>
            </a:r>
            <a:r>
              <a:rPr lang="ru-RU" b="0" i="0" dirty="0">
                <a:solidFill>
                  <a:srgbClr val="E8E6E3"/>
                </a:solidFill>
                <a:effectLst/>
                <a:latin typeface="Helvetica Neue"/>
              </a:rPr>
              <a:t> о ценах от 1976 г., закона о картелях в редакции 1988 г., Антидемпингового закона 1985 г. </a:t>
            </a:r>
            <a:r>
              <a:rPr lang="ru-RU" b="0" i="0" u="none" strike="noStrike" dirty="0">
                <a:solidFill>
                  <a:srgbClr val="E8E6E3"/>
                </a:solidFill>
                <a:effectLst/>
                <a:latin typeface="Helvetica Neue"/>
                <a:hlinkClick r:id="rId4"/>
              </a:rPr>
              <a:t>Государство</a:t>
            </a:r>
            <a:r>
              <a:rPr lang="ru-RU" b="0" i="0" dirty="0">
                <a:solidFill>
                  <a:srgbClr val="E8E6E3"/>
                </a:solidFill>
                <a:effectLst/>
                <a:latin typeface="Helvetica Neue"/>
              </a:rPr>
              <a:t> регулирует около 10% цен (лом и отходы черных металлов, фармацевтическое сырье, лекарственные препараты, электроэнергию, газ, теплоснабжение). </a:t>
            </a:r>
            <a:r>
              <a:rPr lang="ru-RU" b="0" i="0" u="none" strike="noStrike" dirty="0">
                <a:solidFill>
                  <a:srgbClr val="E8E6E3"/>
                </a:solidFill>
                <a:effectLst/>
                <a:latin typeface="Helvetica Neue"/>
                <a:hlinkClick r:id="rId5"/>
              </a:rPr>
              <a:t>Парламент</a:t>
            </a:r>
            <a:r>
              <a:rPr lang="ru-RU" b="0" i="0" dirty="0">
                <a:solidFill>
                  <a:srgbClr val="E8E6E3"/>
                </a:solidFill>
                <a:effectLst/>
                <a:latin typeface="Helvetica Neue"/>
              </a:rPr>
              <a:t> страны устанавливает цены на табак, табачные изделия, соль, почтовые сборы, телефонные, телеграфные и железнодорожные тарифы. Министерство </a:t>
            </a:r>
            <a:r>
              <a:rPr lang="ru-RU" b="0" i="0" u="none" strike="noStrike" dirty="0">
                <a:solidFill>
                  <a:srgbClr val="E8E6E3"/>
                </a:solidFill>
                <a:effectLst/>
                <a:latin typeface="Helvetica Neue"/>
                <a:hlinkClick r:id="rId6"/>
              </a:rPr>
              <a:t>финансов</a:t>
            </a:r>
            <a:r>
              <a:rPr lang="ru-RU" b="0" i="0" dirty="0">
                <a:solidFill>
                  <a:srgbClr val="E8E6E3"/>
                </a:solidFill>
                <a:effectLst/>
                <a:latin typeface="Helvetica Neue"/>
              </a:rPr>
              <a:t> устанавливает цены на спиртные напитки.</a:t>
            </a:r>
          </a:p>
          <a:p>
            <a:pPr algn="l"/>
            <a:r>
              <a:rPr lang="ru-RU" b="0" i="0" dirty="0">
                <a:solidFill>
                  <a:srgbClr val="E8E6E3"/>
                </a:solidFill>
                <a:effectLst/>
                <a:latin typeface="Helvetica Neue"/>
              </a:rPr>
              <a:t>Министерство </a:t>
            </a:r>
            <a:r>
              <a:rPr lang="ru-RU" b="0" i="0" u="none" strike="noStrike" dirty="0">
                <a:solidFill>
                  <a:srgbClr val="E8E6E3"/>
                </a:solidFill>
                <a:effectLst/>
                <a:latin typeface="Helvetica Neue"/>
                <a:hlinkClick r:id="rId7"/>
              </a:rPr>
              <a:t>экономики</a:t>
            </a:r>
            <a:r>
              <a:rPr lang="ru-RU" b="0" i="0" dirty="0">
                <a:solidFill>
                  <a:srgbClr val="E8E6E3"/>
                </a:solidFill>
                <a:effectLst/>
                <a:latin typeface="Helvetica Neue"/>
              </a:rPr>
              <a:t> Австрии имеет </a:t>
            </a:r>
            <a:r>
              <a:rPr lang="ru-RU" b="0" i="0" u="none" strike="noStrike" dirty="0">
                <a:solidFill>
                  <a:srgbClr val="E8E6E3"/>
                </a:solidFill>
                <a:effectLst/>
                <a:latin typeface="Helvetica Neue"/>
                <a:hlinkClick r:id="rId8"/>
              </a:rPr>
              <a:t>право</a:t>
            </a:r>
            <a:r>
              <a:rPr lang="ru-RU" b="0" i="0" dirty="0">
                <a:solidFill>
                  <a:srgbClr val="E8E6E3"/>
                </a:solidFill>
                <a:effectLst/>
                <a:latin typeface="Helvetica Neue"/>
              </a:rPr>
              <a:t> вводить регулирование цен на срок до 6 месяцев на любой товар или вид услуг. На срок до 6 месяцев оно может устанавливать цены либо когда они необоснованно завышаются одним или несколькими </a:t>
            </a:r>
            <a:r>
              <a:rPr lang="ru-RU" b="0" i="0" u="none" strike="noStrike" dirty="0">
                <a:solidFill>
                  <a:srgbClr val="E8E6E3"/>
                </a:solidFill>
                <a:effectLst/>
                <a:latin typeface="Helvetica Neue"/>
                <a:hlinkClick r:id="rId9"/>
              </a:rPr>
              <a:t>предприятиями</a:t>
            </a:r>
            <a:r>
              <a:rPr lang="ru-RU" b="0" i="0" dirty="0">
                <a:solidFill>
                  <a:srgbClr val="E8E6E3"/>
                </a:solidFill>
                <a:effectLst/>
                <a:latin typeface="Helvetica Neue"/>
              </a:rPr>
              <a:t>, либо когда </a:t>
            </a:r>
            <a:r>
              <a:rPr lang="ru-RU" b="0" i="0" u="none" strike="noStrike" dirty="0">
                <a:solidFill>
                  <a:srgbClr val="E8E6E3"/>
                </a:solidFill>
                <a:effectLst/>
                <a:latin typeface="Helvetica Neue"/>
                <a:hlinkClick r:id="rId10"/>
              </a:rPr>
              <a:t>предприниматели</a:t>
            </a:r>
            <a:r>
              <a:rPr lang="ru-RU" b="0" i="0" dirty="0">
                <a:solidFill>
                  <a:srgbClr val="E8E6E3"/>
                </a:solidFill>
                <a:effectLst/>
                <a:latin typeface="Helvetica Neue"/>
              </a:rPr>
              <a:t> не уменьшают цены на готовую продукцию при снижении цен на используемые при производстве сырье и материалы. Экономическая оправданность цены при этом рассматривается с позиций интересов развития экономики в целом и потребителей, а не фактической себестоимости отдельно взятого предприятия.</a:t>
            </a:r>
          </a:p>
          <a:p>
            <a:br>
              <a:rPr lang="ru-RU" dirty="0"/>
            </a:br>
            <a:r>
              <a:rPr lang="ru-RU" dirty="0"/>
              <a:t>Здесь вы уже могли рассмотреть основные показатели экономики Австрии. Так, например уже в 2021 году ВВП (валовый внутренний продукт) Австрии превышал 480 млрд. долларов США. Этот показатель определяет страну на 29 место в общем рейтинге стран по ВВП.</a:t>
            </a:r>
          </a:p>
          <a:p>
            <a:endParaRPr lang="ru-RU" dirty="0"/>
          </a:p>
          <a:p>
            <a:r>
              <a:rPr lang="ru-RU" dirty="0"/>
              <a:t>→</a:t>
            </a:r>
          </a:p>
          <a:p>
            <a:endParaRPr lang="ru-RU" dirty="0"/>
          </a:p>
          <a:p>
            <a:r>
              <a:rPr lang="ru-RU" dirty="0"/>
              <a:t>В структуре экономики Австрии в 2021 году подавляющее значение занимает сектор услуг (почти 45.5%). Следом идет промышленность (21.6%). Завершает тройку лидирующих отраслей торговля (15.5%).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------</a:t>
            </a:r>
          </a:p>
          <a:p>
            <a:endParaRPr lang="ru-RU" dirty="0"/>
          </a:p>
          <a:p>
            <a:pPr algn="l"/>
            <a:r>
              <a:rPr lang="ru-RU" b="0" i="0" dirty="0">
                <a:solidFill>
                  <a:srgbClr val="D3CFC9"/>
                </a:solidFill>
                <a:effectLst/>
                <a:latin typeface="Inter"/>
              </a:rPr>
              <a:t>Национальный доход - обобщающий показатель экономического развития страны; вновь созданная в материальном производстве стоимость. Национальный доход складывается из: </a:t>
            </a:r>
          </a:p>
          <a:p>
            <a:pPr algn="l"/>
            <a:r>
              <a:rPr lang="ru-RU" b="0" i="0" dirty="0">
                <a:solidFill>
                  <a:srgbClr val="D3CFC9"/>
                </a:solidFill>
                <a:effectLst/>
                <a:latin typeface="Inter"/>
              </a:rPr>
              <a:t>- заработной платы рабочих и жалования служащих; </a:t>
            </a:r>
          </a:p>
          <a:p>
            <a:pPr algn="l"/>
            <a:r>
              <a:rPr lang="ru-RU" b="0" i="0" dirty="0">
                <a:solidFill>
                  <a:srgbClr val="D3CFC9"/>
                </a:solidFill>
                <a:effectLst/>
                <a:latin typeface="Inter"/>
              </a:rPr>
              <a:t>- дополнительных выплат; </a:t>
            </a:r>
          </a:p>
          <a:p>
            <a:pPr algn="l"/>
            <a:r>
              <a:rPr lang="ru-RU" b="0" i="0" dirty="0">
                <a:solidFill>
                  <a:srgbClr val="D3CFC9"/>
                </a:solidFill>
                <a:effectLst/>
                <a:latin typeface="Inter"/>
              </a:rPr>
              <a:t>- рентных доходов владельцев собственности; </a:t>
            </a:r>
          </a:p>
          <a:p>
            <a:pPr algn="l"/>
            <a:r>
              <a:rPr lang="ru-RU" b="0" i="0" dirty="0">
                <a:solidFill>
                  <a:srgbClr val="D3CFC9"/>
                </a:solidFill>
                <a:effectLst/>
                <a:latin typeface="Inter"/>
              </a:rPr>
              <a:t>- чистого процента по потребительским кредитам; </a:t>
            </a:r>
          </a:p>
          <a:p>
            <a:pPr algn="l"/>
            <a:r>
              <a:rPr lang="ru-RU" b="0" i="0" dirty="0">
                <a:solidFill>
                  <a:srgbClr val="D3CFC9"/>
                </a:solidFill>
                <a:effectLst/>
                <a:latin typeface="Inter"/>
              </a:rPr>
              <a:t>- прибылей корпораций; </a:t>
            </a:r>
          </a:p>
          <a:p>
            <a:pPr algn="l"/>
            <a:r>
              <a:rPr lang="ru-RU" b="0" i="0" dirty="0">
                <a:solidFill>
                  <a:srgbClr val="D3CFC9"/>
                </a:solidFill>
                <a:effectLst/>
                <a:latin typeface="Inter"/>
              </a:rPr>
              <a:t>- доходов собственников. </a:t>
            </a:r>
          </a:p>
          <a:p>
            <a:pPr algn="l"/>
            <a:r>
              <a:rPr lang="ru-RU" b="0" i="0" dirty="0">
                <a:solidFill>
                  <a:srgbClr val="D3CFC9"/>
                </a:solidFill>
                <a:effectLst/>
                <a:latin typeface="Inter"/>
              </a:rPr>
              <a:t>Национальный доход отличается от ВНП на сумму амортизационных отчислений и косвенных налогов на предпринимателей. </a:t>
            </a:r>
          </a:p>
          <a:p>
            <a:pPr algn="l"/>
            <a:r>
              <a:rPr lang="ru-RU" b="0" i="0" dirty="0">
                <a:solidFill>
                  <a:srgbClr val="D3CFC9"/>
                </a:solidFill>
                <a:effectLst/>
                <a:latin typeface="Inter"/>
              </a:rPr>
              <a:t>Национальный доход - в экономических моделях - денежный поток, направленный от фирм к домохозяйствам в уплату за факторы производства.</a:t>
            </a:r>
          </a:p>
          <a:p>
            <a:br>
              <a:rPr lang="ru-RU" b="0" i="0" dirty="0">
                <a:solidFill>
                  <a:srgbClr val="D3CFC9"/>
                </a:solidFill>
                <a:effectLst/>
                <a:latin typeface="Inter"/>
              </a:rPr>
            </a:br>
            <a:endParaRPr lang="ru-RU" dirty="0"/>
          </a:p>
          <a:p>
            <a:endParaRPr lang="ru-RU" dirty="0"/>
          </a:p>
          <a:p>
            <a:r>
              <a:rPr lang="ru-RU" b="0" i="0" dirty="0">
                <a:solidFill>
                  <a:srgbClr val="E8E6E3"/>
                </a:solidFill>
                <a:effectLst/>
                <a:latin typeface="Montserrat" pitchFamily="2" charset="-52"/>
              </a:rPr>
              <a:t>Добавленная стоимость — разница между стоимостью проданного товара/услуги и стоимостью материалов, затраченных на его/её производство.</a:t>
            </a:r>
          </a:p>
          <a:p>
            <a:endParaRPr lang="ru-RU" b="0" i="0" dirty="0">
              <a:solidFill>
                <a:srgbClr val="E8E6E3"/>
              </a:solidFill>
              <a:effectLst/>
              <a:latin typeface="Montserrat" pitchFamily="2" charset="-52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13BFA-87B9-492D-9B59-1E327B7F884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10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838E-6100-490A-9250-BCAFB9A2A1FE}" type="datetime1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68980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FA3-BCD3-4440-A7DF-74FF11936ADD}" type="datetime1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56178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B7D7-05A7-4027-B60C-51F0C8CDEABC}" type="datetime1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53229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888-7ECF-4963-8EFF-0166663B65CB}" type="datetime1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17805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9109-8903-4448-84FA-0186E16AB129}" type="datetime1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89728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2B6-313C-4DB8-8B56-1E2F4A15D92C}" type="datetime1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80776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727E-A17C-44E9-8FD3-76E22013B0C1}" type="datetime1">
              <a:rPr lang="ru-RU" smtClean="0"/>
              <a:t>08.11.2023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00119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2539-EB02-44A7-8918-FB47729D849E}" type="datetime1">
              <a:rPr lang="ru-RU" smtClean="0"/>
              <a:t>08.11.2023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08422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69A7-718F-49AF-ADCB-9B014AFB182C}" type="datetime1">
              <a:rPr lang="ru-RU" smtClean="0"/>
              <a:t>08.11.2023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47752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AEEE-EAC0-46AA-AE4C-49BD287428DC}" type="datetime1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47111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D348-673D-4AAA-BA4F-8C4D1B40743B}" type="datetime1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38586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74AF9-5B12-40AA-9B73-BDAFDB321706}" type="datetime1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6BF19-8214-47FE-A152-8DA6B1614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79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wipe/>
  </p:transition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6FED44-C6AC-46E0-83A8-5CF4E5DB6BA2}"/>
              </a:ext>
            </a:extLst>
          </p:cNvPr>
          <p:cNvSpPr txBox="1"/>
          <p:nvPr/>
        </p:nvSpPr>
        <p:spPr>
          <a:xfrm>
            <a:off x="3259731" y="3596975"/>
            <a:ext cx="8434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Государственное регулирование цен в Австрии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4C8A6-07A1-41B8-A781-7F52368718CB}"/>
              </a:ext>
            </a:extLst>
          </p:cNvPr>
          <p:cNvSpPr txBox="1"/>
          <p:nvPr/>
        </p:nvSpPr>
        <p:spPr>
          <a:xfrm>
            <a:off x="4547934" y="4783507"/>
            <a:ext cx="714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Подготовил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студент 3Э2 Подстречный А.В.</a:t>
            </a:r>
          </a:p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Проверил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преподаватель Полянский Д.С.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40AEDC-5537-44BB-9EFA-323CF61F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59360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A2599-9D4B-4D73-89AC-AE6CE170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D95646-0B43-4E98-A74E-2D70176B4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9"/>
          </a:xfrm>
        </p:spPr>
        <p:txBody>
          <a:bodyPr>
            <a:normAutofit/>
          </a:bodyPr>
          <a:lstStyle/>
          <a:p>
            <a:r>
              <a:rPr lang="ru-RU" dirty="0"/>
              <a:t>Общая информация</a:t>
            </a:r>
          </a:p>
          <a:p>
            <a:r>
              <a:rPr lang="ru-RU" dirty="0"/>
              <a:t>Виды государственного регулирования цен</a:t>
            </a:r>
          </a:p>
          <a:p>
            <a:r>
              <a:rPr lang="ru-RU" dirty="0"/>
              <a:t>Государственное регулирование цен в Австрии</a:t>
            </a:r>
          </a:p>
          <a:p>
            <a:r>
              <a:rPr lang="ru-RU" dirty="0"/>
              <a:t>Заключение</a:t>
            </a:r>
          </a:p>
          <a:p>
            <a:r>
              <a:rPr lang="ru-RU" dirty="0"/>
              <a:t>Источники информации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C4E7BF-DADE-46AF-9411-B4572CDF5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2</a:t>
            </a:fld>
            <a:endParaRPr lang="ru-RU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C257543-25FE-47EF-8584-2BBA109EB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48" y="1690688"/>
            <a:ext cx="4289304" cy="42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2737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679EE-81EB-4B0D-832E-8A8275BC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/>
              <a:t>Общая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4CE09-D98C-4761-B112-A122DD5B9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4995463" cy="49628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Австрия (Австрийская республика) – государство в Центральной Европе, член ООН и ЕС. С 1955 года соблюдает военный нейтралитет. </a:t>
            </a:r>
          </a:p>
          <a:p>
            <a:pPr marL="0" indent="0">
              <a:buNone/>
            </a:pPr>
            <a:r>
              <a:rPr lang="ru-RU" dirty="0"/>
              <a:t>Занимает 98-е место в мире по численности населения и 113-е по территории. Столица:  г. Вена. Государственный язык: немецкий. </a:t>
            </a:r>
          </a:p>
          <a:p>
            <a:pPr marL="0" indent="0">
              <a:buNone/>
            </a:pPr>
            <a:r>
              <a:rPr lang="ru-RU" dirty="0"/>
              <a:t>Подразделяется на 9 федеральных земель: </a:t>
            </a:r>
            <a:r>
              <a:rPr lang="ru-RU" dirty="0" err="1"/>
              <a:t>Бургенланд</a:t>
            </a:r>
            <a:r>
              <a:rPr lang="ru-RU" dirty="0"/>
              <a:t>, Вена, Верхняя Австрия, </a:t>
            </a:r>
            <a:r>
              <a:rPr lang="ru-RU" dirty="0" err="1"/>
              <a:t>Каринтия</a:t>
            </a:r>
            <a:r>
              <a:rPr lang="ru-RU" dirty="0"/>
              <a:t>, Зальцбург, Нижняя Австрия, Тироль, </a:t>
            </a:r>
            <a:r>
              <a:rPr lang="ru-RU" dirty="0" err="1"/>
              <a:t>Штирия</a:t>
            </a:r>
            <a:r>
              <a:rPr lang="ru-RU" dirty="0"/>
              <a:t>, </a:t>
            </a:r>
            <a:r>
              <a:rPr lang="ru-RU" dirty="0" err="1"/>
              <a:t>Форарльберг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По данным 2017 года объем ВВП составил 441 млрд долларов США (</a:t>
            </a:r>
            <a:r>
              <a:rPr lang="en-US" dirty="0"/>
              <a:t>$</a:t>
            </a:r>
            <a:r>
              <a:rPr lang="ru-RU" dirty="0"/>
              <a:t>50 000 на душу населения)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3B6281-0654-4E69-815D-4C814E6B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3</a:t>
            </a:fld>
            <a:endParaRPr lang="ru-RU" dirty="0"/>
          </a:p>
        </p:txBody>
      </p:sp>
      <p:pic>
        <p:nvPicPr>
          <p:cNvPr id="1026" name="Picture 2" descr="oALuVIHSxBjaQAAAAASUVORK5CYII= (260×173)">
            <a:extLst>
              <a:ext uri="{FF2B5EF4-FFF2-40B4-BE49-F238E27FC236}">
                <a16:creationId xmlns:a16="http://schemas.microsoft.com/office/drawing/2014/main" id="{78D6DF8F-AD36-483D-B678-08340D39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56" y="1968769"/>
            <a:ext cx="1889734" cy="12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F7A96-177B-4B72-A042-65854E4CE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046" y="1957896"/>
            <a:ext cx="3172268" cy="4086795"/>
          </a:xfrm>
          <a:prstGeom prst="rect">
            <a:avLst/>
          </a:prstGeom>
        </p:spPr>
      </p:pic>
      <p:pic>
        <p:nvPicPr>
          <p:cNvPr id="1030" name="Picture 6" descr="Герб">
            <a:extLst>
              <a:ext uri="{FF2B5EF4-FFF2-40B4-BE49-F238E27FC236}">
                <a16:creationId xmlns:a16="http://schemas.microsoft.com/office/drawing/2014/main" id="{50AF563D-A3C9-45FD-957C-EE2CEED09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1" y="3631831"/>
            <a:ext cx="2262009" cy="23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5198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9FA15-CFD8-45BF-A476-516EF23B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/>
              <a:t>Виды государственного </a:t>
            </a:r>
            <a:br>
              <a:rPr lang="ru-RU" dirty="0"/>
            </a:br>
            <a:r>
              <a:rPr lang="ru-RU" dirty="0"/>
              <a:t>регулирования цен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E7DDE6-1B7D-4B5E-B118-8ADA42F8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Прямое госрегулирование цен</a:t>
            </a:r>
          </a:p>
          <a:p>
            <a:pPr lvl="1"/>
            <a:r>
              <a:rPr lang="ru-RU" dirty="0"/>
              <a:t>Замораживание;</a:t>
            </a:r>
          </a:p>
          <a:p>
            <a:pPr lvl="1"/>
            <a:r>
              <a:rPr lang="ru-RU" dirty="0"/>
              <a:t>Установление фиксированных цен и тарифов;</a:t>
            </a:r>
          </a:p>
          <a:p>
            <a:pPr lvl="1"/>
            <a:r>
              <a:rPr lang="ru-RU" dirty="0"/>
              <a:t>Установление возможного предела роста цены за определенный период времени;</a:t>
            </a:r>
          </a:p>
          <a:p>
            <a:pPr lvl="1"/>
            <a:r>
              <a:rPr lang="ru-RU" dirty="0"/>
              <a:t>Установление предельного норматива рентабельности;</a:t>
            </a:r>
          </a:p>
          <a:p>
            <a:pPr lvl="1"/>
            <a:r>
              <a:rPr lang="ru-RU" dirty="0"/>
              <a:t>Установление предельных размеров снабженческо-сбытовых и торговых надбавок;</a:t>
            </a:r>
          </a:p>
          <a:p>
            <a:pPr lvl="1"/>
            <a:r>
              <a:rPr lang="ru-RU" dirty="0"/>
              <a:t>Установление паритетных иен;</a:t>
            </a:r>
          </a:p>
          <a:p>
            <a:pPr lvl="1"/>
            <a:r>
              <a:rPr lang="ru-RU" dirty="0"/>
              <a:t>Установление рекомендательных цен.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D07B42-2DD8-4EB1-9CD1-27B1E0337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4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9F1957-AB61-4A4D-9F0A-42BE08E8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8429" y="1893694"/>
            <a:ext cx="4531112" cy="45311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19324B-B6EF-46D6-A9F4-3D2DADD9C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429" y="1895553"/>
            <a:ext cx="4531112" cy="45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546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1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9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7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3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9FA15-CFD8-45BF-A476-516EF23B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/>
              <a:t>Виды государственного </a:t>
            </a:r>
            <a:br>
              <a:rPr lang="ru-RU" dirty="0"/>
            </a:br>
            <a:r>
              <a:rPr lang="ru-RU" dirty="0"/>
              <a:t>регулирования цен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E7DDE6-1B7D-4B5E-B118-8ADA42F8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71664"/>
            <a:ext cx="5257800" cy="4667250"/>
          </a:xfrm>
        </p:spPr>
        <p:txBody>
          <a:bodyPr>
            <a:normAutofit/>
          </a:bodyPr>
          <a:lstStyle/>
          <a:p>
            <a:r>
              <a:rPr lang="ru-RU" dirty="0"/>
              <a:t>Косвенное госрегулирование цен</a:t>
            </a:r>
          </a:p>
          <a:p>
            <a:pPr lvl="1"/>
            <a:r>
              <a:rPr lang="ru-RU" dirty="0"/>
              <a:t>Проведение государственных закупок;</a:t>
            </a:r>
          </a:p>
          <a:p>
            <a:pPr lvl="1"/>
            <a:r>
              <a:rPr lang="ru-RU" dirty="0"/>
              <a:t>Установление налогов и налоговых ставок;</a:t>
            </a:r>
          </a:p>
          <a:p>
            <a:pPr lvl="1"/>
            <a:r>
              <a:rPr lang="ru-RU" dirty="0"/>
              <a:t>Регулирование денежного обращения;</a:t>
            </a:r>
          </a:p>
          <a:p>
            <a:pPr lvl="1"/>
            <a:r>
              <a:rPr lang="ru-RU" dirty="0"/>
              <a:t>Регулирование государственных расходов, инвестиций;</a:t>
            </a:r>
          </a:p>
          <a:p>
            <a:pPr lvl="1"/>
            <a:r>
              <a:rPr lang="ru-RU" dirty="0"/>
              <a:t>Регулирование валютного курса и </a:t>
            </a:r>
            <a:r>
              <a:rPr lang="ru-RU" dirty="0" err="1"/>
              <a:t>тд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D07B42-2DD8-4EB1-9CD1-27B1E0337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E1F015-2F5C-493E-8716-BEE99BF2B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871664"/>
            <a:ext cx="4692805" cy="46928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59A459-CAB3-4593-8002-4BD55F187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71663"/>
            <a:ext cx="4692805" cy="46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52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9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1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2AD38-2164-4DAE-BD6F-616956C9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/>
              <a:t>Госрегулирование цен </a:t>
            </a:r>
            <a:br>
              <a:rPr lang="ru-RU" dirty="0"/>
            </a:br>
            <a:r>
              <a:rPr lang="ru-RU" dirty="0"/>
              <a:t>в Австрии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64EA62-2CB8-47F8-A179-46A9B6BA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00CD75-9663-4A44-959E-13EFADF7A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471" y="1690688"/>
            <a:ext cx="6270033" cy="27995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CDC3FD-56C8-43C2-8834-B7B360F8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0" y="1952150"/>
            <a:ext cx="5208152" cy="390611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6ABC27-7802-4146-968F-195ECF190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471" y="4627105"/>
            <a:ext cx="4957174" cy="17292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24F6C0-A01F-4652-A28F-14F14F69B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90" y="1952150"/>
            <a:ext cx="5208152" cy="390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60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A429D-AC28-40BE-8076-FF95000B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F1CCEE-F1C7-447A-BD44-A6C0039C2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Таким образом мы рассмотрели основные виды и методы государственного регулирования цен, а также рассмотрели различные статистические экономические показатели Австрийской республики.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56D89F-D641-4DD8-B42F-774D1337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37490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363B8F-1193-4CFA-887A-7BDF8D93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AAE843-DE01-47A2-9C59-8F8C87A21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Австрия — Википедия. — Текст : электронный // ru.wikipedia.org : [сайт]. — URL: https://ru.wikipedia.org/wiki/Австрия (дата обращения: 08.11.2023).</a:t>
            </a:r>
          </a:p>
          <a:p>
            <a:r>
              <a:rPr lang="ru-RU" dirty="0" err="1"/>
              <a:t>Ватлин</a:t>
            </a:r>
            <a:r>
              <a:rPr lang="ru-RU" dirty="0"/>
              <a:t> А. Ю. Австрия в XX веке: учебное пособие для вузов. М., 2006</a:t>
            </a:r>
          </a:p>
          <a:p>
            <a:r>
              <a:rPr lang="ru-RU" dirty="0"/>
              <a:t>Косвенное государственное регулирование цен - Цены и ценообразование (Куликов А.Л., 2005). — Текст : электронный // be5.biz : [сайт]. — URL: https://be5.biz/ekonomika/c003/33.html (дата обращения: 08.11.2023).</a:t>
            </a:r>
          </a:p>
          <a:p>
            <a:r>
              <a:rPr lang="ru-RU" dirty="0"/>
              <a:t>Кружков В. А. Как Австрия стала нейтральной // Международная жизнь, № 8-9, 2008</a:t>
            </a:r>
          </a:p>
          <a:p>
            <a:r>
              <a:rPr lang="ru-RU" dirty="0"/>
              <a:t>Прямое государственное регулирование цен - Цены и ценообразование (Куликов А.Л., 2005). — Текст : электронный // be5.biz : [сайт]. — URL: https://be5.biz/ekonomika/c003/34.html (дата обращения: 08.11.2023).</a:t>
            </a:r>
          </a:p>
          <a:p>
            <a:r>
              <a:rPr lang="ru-RU" dirty="0"/>
              <a:t>Экономика Австрии, 1970-2021. — Текст : электронный // be5.biz : [сайт]. — URL: https://be5.biz/makroekonomika/profile/at.html (дата обращения: 08.11.2023).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A1F594-E341-41F5-9421-46514FB2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6BF19-8214-47FE-A152-8DA6B161453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01475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 РАНХиГС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 РАНХиГС" id="{A168FBC5-1655-4F2E-B1DC-4C1518FA0591}" vid="{B5626043-D8EC-4D60-89BF-D352F10EFE9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 РАНХиГС</Template>
  <TotalTime>17037</TotalTime>
  <Words>1499</Words>
  <Application>Microsoft Office PowerPoint</Application>
  <PresentationFormat>Широкоэкранный</PresentationFormat>
  <Paragraphs>105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Calibri</vt:lpstr>
      <vt:lpstr>Corbel</vt:lpstr>
      <vt:lpstr>Helvetica Neue</vt:lpstr>
      <vt:lpstr>Inter</vt:lpstr>
      <vt:lpstr>Montserrat</vt:lpstr>
      <vt:lpstr>verdana</vt:lpstr>
      <vt:lpstr>1 РАНХиГС</vt:lpstr>
      <vt:lpstr>Презентация PowerPoint</vt:lpstr>
      <vt:lpstr>Содержание</vt:lpstr>
      <vt:lpstr>Общая информация</vt:lpstr>
      <vt:lpstr>Виды государственного  регулирования цен</vt:lpstr>
      <vt:lpstr>Виды государственного  регулирования цен</vt:lpstr>
      <vt:lpstr>Госрегулирование цен  в Австрии</vt:lpstr>
      <vt:lpstr>Заключение</vt:lpstr>
      <vt:lpstr>Источники информации</vt:lpstr>
    </vt:vector>
  </TitlesOfParts>
  <Company>РАНХиГС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Сапсай Ирина Александровна</dc:creator>
  <cp:lastModifiedBy>Alexander Podstrechnyy</cp:lastModifiedBy>
  <cp:revision>1049</cp:revision>
  <cp:lastPrinted>2019-12-12T07:47:15Z</cp:lastPrinted>
  <dcterms:created xsi:type="dcterms:W3CDTF">2019-04-18T09:01:39Z</dcterms:created>
  <dcterms:modified xsi:type="dcterms:W3CDTF">2023-11-08T21:10:53Z</dcterms:modified>
</cp:coreProperties>
</file>